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3"/>
  </p:notesMasterIdLst>
  <p:sldIdLst>
    <p:sldId id="272" r:id="rId2"/>
    <p:sldId id="273" r:id="rId3"/>
    <p:sldId id="274" r:id="rId4"/>
    <p:sldId id="278" r:id="rId5"/>
    <p:sldId id="275" r:id="rId6"/>
    <p:sldId id="276" r:id="rId7"/>
    <p:sldId id="277" r:id="rId8"/>
    <p:sldId id="279" r:id="rId9"/>
    <p:sldId id="280" r:id="rId10"/>
    <p:sldId id="281" r:id="rId11"/>
    <p:sldId id="282" r:id="rId12"/>
    <p:sldId id="260" r:id="rId13"/>
    <p:sldId id="283" r:id="rId14"/>
    <p:sldId id="284" r:id="rId15"/>
    <p:sldId id="268" r:id="rId16"/>
    <p:sldId id="285" r:id="rId17"/>
    <p:sldId id="286" r:id="rId18"/>
    <p:sldId id="287" r:id="rId19"/>
    <p:sldId id="289"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853"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E64A4C-EFE1-41C1-AF95-C638C0B2CC54}" type="datetimeFigureOut">
              <a:rPr lang="en-US" smtClean="0"/>
              <a:pPr/>
              <a:t>6/26/2021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87FCB6-F822-4032-87D3-9CF016EC415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287FCB6-F822-4032-87D3-9CF016EC415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C5A265-E8C3-41B3-8122-882078398CA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5A265-E8C3-41B3-8122-882078398CA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5A265-E8C3-41B3-8122-882078398CA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5A265-E8C3-41B3-8122-882078398CA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5A265-E8C3-41B3-8122-882078398CAC}" type="datetimeFigureOut">
              <a:rPr lang="en-US" smtClean="0"/>
              <a:pPr/>
              <a:t>6/26/2021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C5A265-E8C3-41B3-8122-882078398CA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C5A265-E8C3-41B3-8122-882078398CAC}" type="datetimeFigureOut">
              <a:rPr lang="en-US" smtClean="0"/>
              <a:pPr/>
              <a:t>6/26/2021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5A265-E8C3-41B3-8122-882078398CAC}" type="datetimeFigureOut">
              <a:rPr lang="en-US" smtClean="0"/>
              <a:pPr/>
              <a:t>6/26/2021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5A265-E8C3-41B3-8122-882078398CAC}" type="datetimeFigureOut">
              <a:rPr lang="en-US" smtClean="0"/>
              <a:pPr/>
              <a:t>6/26/2021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5A265-E8C3-41B3-8122-882078398CA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5A265-E8C3-41B3-8122-882078398CAC}" type="datetimeFigureOut">
              <a:rPr lang="en-US" smtClean="0"/>
              <a:pPr/>
              <a:t>6/26/2021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0AAF14-2C8D-4C11-A455-9D96A1E10372}" type="slidenum">
              <a:rPr lang="en-US" smtClean="0"/>
              <a:pPr/>
              <a:t>‹#›</a:t>
            </a:fld>
            <a:endParaRPr lang="en-US"/>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5A265-E8C3-41B3-8122-882078398CAC}" type="datetimeFigureOut">
              <a:rPr lang="en-US" smtClean="0"/>
              <a:pPr/>
              <a:t>6/26/2021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0AAF14-2C8D-4C11-A455-9D96A1E103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74638"/>
            <a:ext cx="8229600" cy="2154230"/>
          </a:xfrm>
        </p:spPr>
        <p:txBody>
          <a:bodyPr>
            <a:normAutofit fontScale="90000"/>
          </a:bodyPr>
          <a:lstStyle/>
          <a:p>
            <a:pPr algn="ctr"/>
            <a:r>
              <a:rPr lang="en-GB" b="1" smtClean="0"/>
              <a:t/>
            </a:r>
            <a:br>
              <a:rPr lang="en-GB" b="1" smtClean="0"/>
            </a:br>
            <a:r>
              <a:rPr lang="en-GB" b="1" smtClean="0"/>
              <a:t/>
            </a:r>
            <a:br>
              <a:rPr lang="en-GB" b="1" smtClean="0"/>
            </a:br>
            <a:r>
              <a:rPr lang="en-GB" b="1" smtClean="0"/>
              <a:t/>
            </a:r>
            <a:br>
              <a:rPr lang="en-GB" b="1" smtClean="0"/>
            </a:br>
            <a:r>
              <a:rPr lang="en-GB" b="1" smtClean="0"/>
              <a:t>Geographical Account </a:t>
            </a:r>
            <a:br>
              <a:rPr lang="en-GB" b="1" smtClean="0"/>
            </a:br>
            <a:r>
              <a:rPr lang="en-GB" b="1" smtClean="0"/>
              <a:t>of</a:t>
            </a:r>
            <a:br>
              <a:rPr lang="en-GB" b="1" smtClean="0"/>
            </a:br>
            <a:r>
              <a:rPr lang="en-GB" b="1" smtClean="0"/>
              <a:t> Sri Lanka</a:t>
            </a:r>
            <a:endParaRPr lang="en-US" b="1" dirty="0"/>
          </a:p>
        </p:txBody>
      </p:sp>
      <p:sp>
        <p:nvSpPr>
          <p:cNvPr id="3" name="Content Placeholder 2"/>
          <p:cNvSpPr>
            <a:spLocks noGrp="1"/>
          </p:cNvSpPr>
          <p:nvPr>
            <p:ph idx="1"/>
          </p:nvPr>
        </p:nvSpPr>
        <p:spPr>
          <a:xfrm>
            <a:off x="457200" y="3143248"/>
            <a:ext cx="8229600" cy="3429024"/>
          </a:xfrm>
        </p:spPr>
        <p:txBody>
          <a:bodyPr/>
          <a:lstStyle/>
          <a:p>
            <a:pPr algn="ctr">
              <a:buNone/>
            </a:pPr>
            <a:r>
              <a:rPr lang="en-GB" b="1" smtClean="0"/>
              <a:t>Presented by</a:t>
            </a:r>
          </a:p>
          <a:p>
            <a:pPr algn="ctr">
              <a:buNone/>
            </a:pPr>
            <a:r>
              <a:rPr lang="en-GB" b="1" smtClean="0">
                <a:solidFill>
                  <a:schemeClr val="tx2"/>
                </a:solidFill>
              </a:rPr>
              <a:t>Dev Prakash</a:t>
            </a:r>
          </a:p>
          <a:p>
            <a:pPr algn="ctr">
              <a:buNone/>
            </a:pPr>
            <a:r>
              <a:rPr lang="en-GB" sz="2800" b="1" smtClean="0">
                <a:solidFill>
                  <a:srgbClr val="0070C0"/>
                </a:solidFill>
              </a:rPr>
              <a:t>Assistant Professor</a:t>
            </a:r>
            <a:r>
              <a:rPr lang="en-GB" sz="2800" b="1" smtClean="0"/>
              <a:t>, Dept. of Geography</a:t>
            </a:r>
          </a:p>
          <a:p>
            <a:pPr algn="ctr">
              <a:buNone/>
            </a:pPr>
            <a:r>
              <a:rPr lang="en-GB" sz="2800" b="1" smtClean="0"/>
              <a:t>Daudnagar college, Daudnagar</a:t>
            </a:r>
          </a:p>
          <a:p>
            <a:pPr algn="ctr">
              <a:buNone/>
            </a:pPr>
            <a:r>
              <a:rPr lang="en-GB" sz="2800" b="1" smtClean="0"/>
              <a:t>Aurangabad (Bihar</a:t>
            </a:r>
            <a:r>
              <a:rPr lang="en-GB" sz="2800" smtClean="0"/>
              <a:t>)</a:t>
            </a:r>
            <a:endParaRPr lang="en-US" sz="28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Hello\Downloads\350px-Sri_Lanka_Precipitation_and_Irrigation_map.png"/>
          <p:cNvPicPr>
            <a:picLocks noChangeAspect="1" noChangeArrowheads="1"/>
          </p:cNvPicPr>
          <p:nvPr/>
        </p:nvPicPr>
        <p:blipFill>
          <a:blip r:embed="rId2"/>
          <a:srcRect/>
          <a:stretch>
            <a:fillRect/>
          </a:stretch>
        </p:blipFill>
        <p:spPr bwMode="auto">
          <a:xfrm>
            <a:off x="785786" y="1071546"/>
            <a:ext cx="7786742" cy="5786453"/>
          </a:xfrm>
          <a:prstGeom prst="rect">
            <a:avLst/>
          </a:prstGeom>
          <a:noFill/>
        </p:spPr>
      </p:pic>
      <p:sp>
        <p:nvSpPr>
          <p:cNvPr id="3" name="Snip Diagonal Corner Rectangle 2"/>
          <p:cNvSpPr/>
          <p:nvPr/>
        </p:nvSpPr>
        <p:spPr>
          <a:xfrm>
            <a:off x="0" y="0"/>
            <a:ext cx="9144000" cy="107154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rgbClr val="002060"/>
                </a:solidFill>
              </a:rPr>
              <a:t>Precipitation Map of Sri Lanka</a:t>
            </a:r>
            <a:endParaRPr lang="en-US" sz="3600" b="1" dirty="0">
              <a:solidFill>
                <a:srgbClr val="002060"/>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Autofit/>
          </a:bodyPr>
          <a:lstStyle/>
          <a:p>
            <a:r>
              <a:rPr lang="en-GB" b="1" dirty="0" smtClean="0"/>
              <a:t>Drainage</a:t>
            </a:r>
            <a:br>
              <a:rPr lang="en-GB" b="1" dirty="0" smtClean="0"/>
            </a:br>
            <a:endParaRPr lang="en-US" dirty="0"/>
          </a:p>
        </p:txBody>
      </p:sp>
      <p:sp>
        <p:nvSpPr>
          <p:cNvPr id="3" name="Content Placeholder 2"/>
          <p:cNvSpPr>
            <a:spLocks noGrp="1"/>
          </p:cNvSpPr>
          <p:nvPr>
            <p:ph idx="1"/>
          </p:nvPr>
        </p:nvSpPr>
        <p:spPr>
          <a:xfrm>
            <a:off x="0" y="642918"/>
            <a:ext cx="9144000" cy="6072230"/>
          </a:xfrm>
        </p:spPr>
        <p:txBody>
          <a:bodyPr>
            <a:noAutofit/>
          </a:bodyPr>
          <a:lstStyle/>
          <a:p>
            <a:pPr algn="just"/>
            <a:r>
              <a:rPr lang="en-GB" sz="2400" dirty="0" smtClean="0"/>
              <a:t>The surface drainage of Sri Lanka is made up of about 100 “rivers,” most of which are mere wet-season rivulets. Twelve major rivers account for about 75 percent of the mean annual river discharge of the country, with those that flow entirely through the Wet Zone (the highlands and the </a:t>
            </a:r>
            <a:r>
              <a:rPr lang="en-GB" sz="2400" dirty="0" err="1" smtClean="0"/>
              <a:t>southwestern</a:t>
            </a:r>
            <a:r>
              <a:rPr lang="en-GB" sz="2400" dirty="0" smtClean="0"/>
              <a:t> part of the country carrying about half the total discharge. </a:t>
            </a:r>
          </a:p>
          <a:p>
            <a:pPr algn="just"/>
            <a:r>
              <a:rPr lang="en-GB" sz="2400" dirty="0" smtClean="0"/>
              <a:t>With the exception of the 208-mile-long </a:t>
            </a:r>
            <a:r>
              <a:rPr lang="en-GB" sz="2400" b="1" dirty="0" err="1" smtClean="0"/>
              <a:t>Mahaweli</a:t>
            </a:r>
            <a:r>
              <a:rPr lang="en-GB" sz="2400" dirty="0"/>
              <a:t> </a:t>
            </a:r>
            <a:r>
              <a:rPr lang="en-GB" sz="2400" dirty="0" smtClean="0"/>
              <a:t>River, all major rivers flow </a:t>
            </a:r>
            <a:r>
              <a:rPr lang="en-GB" sz="2400" dirty="0" err="1" smtClean="0"/>
              <a:t>radially</a:t>
            </a:r>
            <a:r>
              <a:rPr lang="en-GB" sz="2400" dirty="0" smtClean="0"/>
              <a:t> from the Central Highlands to the sea. The </a:t>
            </a:r>
            <a:r>
              <a:rPr lang="en-GB" sz="2400" dirty="0" err="1" smtClean="0"/>
              <a:t>Mahaweli</a:t>
            </a:r>
            <a:r>
              <a:rPr lang="en-GB" sz="2400" dirty="0" smtClean="0"/>
              <a:t>, which originates on the western slopes of the highest areas of the highlands, follows a circuitous</a:t>
            </a:r>
            <a:r>
              <a:rPr lang="en-GB" sz="2400" dirty="0"/>
              <a:t> </a:t>
            </a:r>
            <a:r>
              <a:rPr lang="en-GB" sz="2400" dirty="0" smtClean="0"/>
              <a:t>route in its upper reaches before it enters the plain to the east of the highlands and then flows toward the northeast coast. Because a part of its catchment is well within the </a:t>
            </a:r>
            <a:r>
              <a:rPr lang="en-GB" sz="2400" b="1" dirty="0" smtClean="0"/>
              <a:t>Wet Zone</a:t>
            </a:r>
            <a:r>
              <a:rPr lang="en-GB" sz="2400" dirty="0" smtClean="0"/>
              <a:t>, this river has a larger and less seasonally varied flow than the other </a:t>
            </a:r>
            <a:r>
              <a:rPr lang="en-GB" sz="2400" b="1" dirty="0" smtClean="0"/>
              <a:t>Dry Zone</a:t>
            </a:r>
            <a:r>
              <a:rPr lang="en-GB" sz="2400" dirty="0" smtClean="0"/>
              <a:t> rivers and so is a major asset for irrigation in the drier parts of the country (the Dry Zone includes the northern part of the country and much of the east and southeast).</a:t>
            </a:r>
          </a:p>
          <a:p>
            <a:pPr algn="just"/>
            <a:endParaRPr lang="en-US" sz="2400" dirty="0" smtClean="0"/>
          </a:p>
          <a:p>
            <a:pPr algn="just"/>
            <a:endParaRPr lang="en-US" sz="24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normAutofit fontScale="90000"/>
          </a:bodyPr>
          <a:lstStyle/>
          <a:p>
            <a:r>
              <a:rPr lang="en-GB" b="1" dirty="0" smtClean="0"/>
              <a:t>Soils</a:t>
            </a:r>
            <a:br>
              <a:rPr lang="en-GB" b="1" dirty="0" smtClean="0"/>
            </a:br>
            <a:endParaRPr lang="en-US" dirty="0"/>
          </a:p>
        </p:txBody>
      </p:sp>
      <p:sp>
        <p:nvSpPr>
          <p:cNvPr id="3" name="Content Placeholder 2"/>
          <p:cNvSpPr>
            <a:spLocks noGrp="1"/>
          </p:cNvSpPr>
          <p:nvPr>
            <p:ph idx="1"/>
          </p:nvPr>
        </p:nvSpPr>
        <p:spPr>
          <a:xfrm>
            <a:off x="457200" y="642918"/>
            <a:ext cx="8229600" cy="6000792"/>
          </a:xfrm>
        </p:spPr>
        <p:txBody>
          <a:bodyPr>
            <a:normAutofit fontScale="85000" lnSpcReduction="20000"/>
          </a:bodyPr>
          <a:lstStyle/>
          <a:p>
            <a:pPr algn="just"/>
            <a:r>
              <a:rPr lang="en-GB" dirty="0" smtClean="0"/>
              <a:t>Variations </a:t>
            </a:r>
            <a:r>
              <a:rPr lang="en-GB" dirty="0"/>
              <a:t>of soil within Sri Lanka reflect the effects of climate, </a:t>
            </a:r>
            <a:r>
              <a:rPr lang="en-GB" dirty="0" err="1"/>
              <a:t>lithology</a:t>
            </a:r>
            <a:r>
              <a:rPr lang="en-GB" dirty="0"/>
              <a:t>, and terrain on the soil-forming processes. The climatic influences are reflected in the dominance of red-yellow </a:t>
            </a:r>
            <a:r>
              <a:rPr lang="en-GB" b="1" dirty="0" err="1"/>
              <a:t>podzolic</a:t>
            </a:r>
            <a:r>
              <a:rPr lang="en-GB" b="1" dirty="0"/>
              <a:t> soils</a:t>
            </a:r>
            <a:r>
              <a:rPr lang="en-GB" dirty="0"/>
              <a:t> (leached lateritic soils) in the Wet Zone and of reddish brown earths (</a:t>
            </a:r>
            <a:r>
              <a:rPr lang="en-GB" dirty="0" err="1"/>
              <a:t>nonlateritic</a:t>
            </a:r>
            <a:r>
              <a:rPr lang="en-GB" dirty="0"/>
              <a:t> loamy soils) in the Dry Zone. In parts of the Central Highlands there are reddish brown </a:t>
            </a:r>
            <a:r>
              <a:rPr lang="en-GB" dirty="0" err="1"/>
              <a:t>latosolic</a:t>
            </a:r>
            <a:r>
              <a:rPr lang="en-GB" dirty="0"/>
              <a:t> soils (partially </a:t>
            </a:r>
            <a:r>
              <a:rPr lang="en-GB" dirty="0" err="1"/>
              <a:t>laterized</a:t>
            </a:r>
            <a:r>
              <a:rPr lang="en-GB" dirty="0"/>
              <a:t> soils) or immature brown loams (clayey loams). Among the other important soil types are the </a:t>
            </a:r>
            <a:r>
              <a:rPr lang="en-GB" b="1" dirty="0" err="1"/>
              <a:t>alluvials</a:t>
            </a:r>
            <a:r>
              <a:rPr lang="en-GB" dirty="0"/>
              <a:t> that occur along the lower courses of rivers and the </a:t>
            </a:r>
            <a:r>
              <a:rPr lang="en-GB" dirty="0" err="1"/>
              <a:t>regosols</a:t>
            </a:r>
            <a:r>
              <a:rPr lang="en-GB" dirty="0"/>
              <a:t> (sandy soils) of the coastal tracts.</a:t>
            </a:r>
          </a:p>
          <a:p>
            <a:pPr algn="just"/>
            <a:r>
              <a:rPr lang="en-GB" dirty="0"/>
              <a:t>Most of the soils of Sri Lanka are potentially suitable for some kind of agricultural use. However, depletion of the natural fertility of the soil has occurred extensively, especially on the rugged terrain of the highlands, owing to poor soil conservation.</a:t>
            </a:r>
          </a:p>
          <a:p>
            <a:pPr algn="just"/>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normAutofit/>
          </a:bodyPr>
          <a:lstStyle/>
          <a:p>
            <a:r>
              <a:rPr lang="en-GB" b="1" dirty="0" smtClean="0"/>
              <a:t>Natural Vegetation &amp; Wild life</a:t>
            </a:r>
            <a:endParaRPr lang="en-US" b="1" dirty="0"/>
          </a:p>
        </p:txBody>
      </p:sp>
      <p:sp>
        <p:nvSpPr>
          <p:cNvPr id="3" name="Content Placeholder 2"/>
          <p:cNvSpPr>
            <a:spLocks noGrp="1"/>
          </p:cNvSpPr>
          <p:nvPr>
            <p:ph idx="1"/>
          </p:nvPr>
        </p:nvSpPr>
        <p:spPr>
          <a:xfrm>
            <a:off x="457200" y="714356"/>
            <a:ext cx="8229600" cy="5786478"/>
          </a:xfrm>
        </p:spPr>
        <p:txBody>
          <a:bodyPr>
            <a:normAutofit fontScale="40000" lnSpcReduction="20000"/>
          </a:bodyPr>
          <a:lstStyle/>
          <a:p>
            <a:pPr>
              <a:buNone/>
            </a:pPr>
            <a:endParaRPr lang="en-GB" b="1" dirty="0" smtClean="0"/>
          </a:p>
          <a:p>
            <a:r>
              <a:rPr lang="en-GB" sz="5100" dirty="0" smtClean="0"/>
              <a:t>Sri Lanka’s natural vegetation covers about one-third of the total land area. The climax vegetation (i.e., natural vegetation permitted to develop uninterrupted) in most parts of the country is forest. In the Wet Zone, tropical wet evergreen forest dominates in the lowlands, and </a:t>
            </a:r>
            <a:r>
              <a:rPr lang="en-GB" sz="5100" dirty="0" err="1" smtClean="0"/>
              <a:t>submontane</a:t>
            </a:r>
            <a:r>
              <a:rPr lang="en-GB" sz="5100" dirty="0" smtClean="0"/>
              <a:t> and </a:t>
            </a:r>
            <a:r>
              <a:rPr lang="en-GB" sz="5100" dirty="0" err="1" smtClean="0"/>
              <a:t>montane</a:t>
            </a:r>
            <a:r>
              <a:rPr lang="en-GB" sz="5100" dirty="0" smtClean="0"/>
              <a:t> evergreen forests prevail in the highlands. The Dry Zone has a climax vegetation of dry evergreen forest and moist </a:t>
            </a:r>
            <a:r>
              <a:rPr lang="en-GB" sz="5100" b="1" dirty="0" smtClean="0"/>
              <a:t>deciduous forest</a:t>
            </a:r>
            <a:r>
              <a:rPr lang="en-GB" sz="5100" b="1" dirty="0"/>
              <a:t> </a:t>
            </a:r>
            <a:r>
              <a:rPr lang="en-GB" sz="5100" b="1" dirty="0" smtClean="0"/>
              <a:t>,</a:t>
            </a:r>
            <a:r>
              <a:rPr lang="en-GB" sz="5100" dirty="0" smtClean="0"/>
              <a:t> with forests giving way to a stunted, shrubby, </a:t>
            </a:r>
            <a:r>
              <a:rPr lang="en-GB" sz="5100" dirty="0" err="1" smtClean="0"/>
              <a:t>xerophytic</a:t>
            </a:r>
            <a:r>
              <a:rPr lang="en-GB" sz="5100" dirty="0" smtClean="0"/>
              <a:t> (drought-tolerant) vegetation in its driest parts. In the highest areas of the Central Highlands, forests tend to be sparse and interspersed with </a:t>
            </a:r>
            <a:r>
              <a:rPr lang="en-GB" sz="5100" b="1" dirty="0" smtClean="0"/>
              <a:t>grasslands</a:t>
            </a:r>
            <a:r>
              <a:rPr lang="en-GB" sz="5100" dirty="0" smtClean="0"/>
              <a:t>.</a:t>
            </a:r>
          </a:p>
          <a:p>
            <a:r>
              <a:rPr lang="en-GB" sz="5100" dirty="0" smtClean="0"/>
              <a:t>Most of Sri Lanka’s climax vegetation cover has been heavily depleted by extensive clearing of forests for settlements, extraction of timber, and agriculture. Only the </a:t>
            </a:r>
            <a:r>
              <a:rPr lang="en-GB" sz="5100" dirty="0" err="1" smtClean="0"/>
              <a:t>Sinharaja</a:t>
            </a:r>
            <a:r>
              <a:rPr lang="en-GB" sz="5100" dirty="0" smtClean="0"/>
              <a:t> forest and the Peak Wilderness of the </a:t>
            </a:r>
            <a:r>
              <a:rPr lang="en-GB" sz="5100" dirty="0" err="1" smtClean="0"/>
              <a:t>southwestern</a:t>
            </a:r>
            <a:r>
              <a:rPr lang="en-GB" sz="5100" dirty="0" smtClean="0"/>
              <a:t> interior remain as significant remnants of the Wet Zone’s original evergreen forests. The forests found in most parts of the Dry Zone are secondary vegetation, which probably developed after hundreds of years of repeated clearing and cultivation. </a:t>
            </a:r>
            <a:endParaRPr lang="en-US" sz="5100" dirty="0" smtClean="0"/>
          </a:p>
          <a:p>
            <a:r>
              <a:rPr lang="en-GB" sz="5100" dirty="0" smtClean="0"/>
              <a:t>The virgin forests of Sri Lanka are rich in their variety and profusion of flora and fauna. Wildlife</a:t>
            </a:r>
            <a:r>
              <a:rPr lang="en-GB" sz="5100" b="1" dirty="0" smtClean="0"/>
              <a:t>, including elephants, leopards, bears, buffalo, and peafowl, and tree species such as ebony, mahogany, satinwood, and teak </a:t>
            </a:r>
            <a:r>
              <a:rPr lang="en-GB" sz="5100" dirty="0" smtClean="0"/>
              <a:t>are being rapidly depleted by indiscriminate exploitation.</a:t>
            </a:r>
          </a:p>
          <a:p>
            <a:endParaRPr lang="en-US" sz="5100" dirty="0" smtClean="0"/>
          </a:p>
          <a:p>
            <a:endParaRPr lang="en-GB" dirty="0" smtClean="0"/>
          </a:p>
          <a:p>
            <a:endParaRPr lang="en-US"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9718"/>
          </a:xfrm>
        </p:spPr>
        <p:txBody>
          <a:bodyPr>
            <a:noAutofit/>
          </a:bodyPr>
          <a:lstStyle/>
          <a:p>
            <a:r>
              <a:rPr lang="en-GB" sz="3200" b="1" dirty="0" smtClean="0"/>
              <a:t>Economic activities</a:t>
            </a:r>
            <a:endParaRPr lang="en-US" sz="3200" b="1" dirty="0"/>
          </a:p>
        </p:txBody>
      </p:sp>
      <p:sp>
        <p:nvSpPr>
          <p:cNvPr id="3" name="Content Placeholder 2"/>
          <p:cNvSpPr>
            <a:spLocks noGrp="1"/>
          </p:cNvSpPr>
          <p:nvPr>
            <p:ph sz="half" idx="1"/>
          </p:nvPr>
        </p:nvSpPr>
        <p:spPr>
          <a:xfrm>
            <a:off x="457200" y="857232"/>
            <a:ext cx="4038600" cy="6000768"/>
          </a:xfrm>
        </p:spPr>
        <p:txBody>
          <a:bodyPr>
            <a:normAutofit/>
          </a:bodyPr>
          <a:lstStyle/>
          <a:p>
            <a:pPr>
              <a:buNone/>
            </a:pPr>
            <a:r>
              <a:rPr lang="en-GB" sz="2400" b="1" dirty="0" smtClean="0">
                <a:solidFill>
                  <a:srgbClr val="FF0000"/>
                </a:solidFill>
              </a:rPr>
              <a:t>                       Agriculture </a:t>
            </a:r>
          </a:p>
          <a:p>
            <a:pPr algn="just">
              <a:buNone/>
            </a:pPr>
            <a:r>
              <a:rPr lang="en-GB" sz="1800" b="1" dirty="0" smtClean="0"/>
              <a:t>      Rice </a:t>
            </a:r>
            <a:r>
              <a:rPr lang="en-GB" sz="1800" dirty="0" smtClean="0"/>
              <a:t>production is the most important economic activity of Sri Lanka’s peasantry. Since independence there has been an impressive increase of paddy production.</a:t>
            </a:r>
          </a:p>
          <a:p>
            <a:pPr algn="just">
              <a:buNone/>
            </a:pPr>
            <a:r>
              <a:rPr lang="en-GB" sz="1800" b="1" dirty="0" smtClean="0"/>
              <a:t>      Tea </a:t>
            </a:r>
            <a:r>
              <a:rPr lang="en-GB" sz="1800" dirty="0" smtClean="0"/>
              <a:t>the preeminent crop of the plantation sector, grows in many parts of the Wet Zone. Crops that are concentrated at higher altitudes supply some of the best-quality black teas to the world market.</a:t>
            </a:r>
          </a:p>
          <a:p>
            <a:pPr algn="just">
              <a:buNone/>
            </a:pPr>
            <a:r>
              <a:rPr lang="en-GB" sz="1800" dirty="0"/>
              <a:t> </a:t>
            </a:r>
            <a:r>
              <a:rPr lang="en-GB" sz="1800" dirty="0" smtClean="0"/>
              <a:t>     The main </a:t>
            </a:r>
            <a:r>
              <a:rPr lang="en-GB" sz="1800" b="1" dirty="0" smtClean="0"/>
              <a:t>rubber</a:t>
            </a:r>
            <a:r>
              <a:rPr lang="en-GB" sz="1800" dirty="0" smtClean="0"/>
              <a:t>-growing area is the ridge-and-valley country of the Wet Zone interior. </a:t>
            </a:r>
          </a:p>
          <a:p>
            <a:pPr algn="just">
              <a:buNone/>
            </a:pPr>
            <a:r>
              <a:rPr lang="en-GB" sz="1800" b="1" dirty="0"/>
              <a:t> </a:t>
            </a:r>
            <a:r>
              <a:rPr lang="en-GB" sz="1800" b="1" dirty="0" smtClean="0"/>
              <a:t>     Coconut </a:t>
            </a:r>
            <a:r>
              <a:rPr lang="en-GB" sz="1800" dirty="0" smtClean="0"/>
              <a:t>is grown mainly in the hinterland of the western seaboard.</a:t>
            </a:r>
          </a:p>
          <a:p>
            <a:pPr algn="just">
              <a:buNone/>
            </a:pPr>
            <a:endParaRPr lang="en-US" sz="1800" dirty="0"/>
          </a:p>
        </p:txBody>
      </p:sp>
      <p:sp>
        <p:nvSpPr>
          <p:cNvPr id="4" name="Content Placeholder 3"/>
          <p:cNvSpPr>
            <a:spLocks noGrp="1"/>
          </p:cNvSpPr>
          <p:nvPr>
            <p:ph sz="half" idx="2"/>
          </p:nvPr>
        </p:nvSpPr>
        <p:spPr>
          <a:xfrm>
            <a:off x="4648200" y="857232"/>
            <a:ext cx="4038600" cy="5857916"/>
          </a:xfrm>
        </p:spPr>
        <p:txBody>
          <a:bodyPr>
            <a:normAutofit/>
          </a:bodyPr>
          <a:lstStyle/>
          <a:p>
            <a:pPr>
              <a:buNone/>
            </a:pPr>
            <a:r>
              <a:rPr lang="en-GB" sz="1800" b="1" dirty="0" smtClean="0"/>
              <a:t>                        </a:t>
            </a:r>
            <a:r>
              <a:rPr lang="en-GB" sz="2400" b="1" dirty="0" smtClean="0">
                <a:solidFill>
                  <a:srgbClr val="002060"/>
                </a:solidFill>
              </a:rPr>
              <a:t>Fisheries </a:t>
            </a:r>
          </a:p>
          <a:p>
            <a:pPr>
              <a:buNone/>
            </a:pPr>
            <a:r>
              <a:rPr lang="en-GB" sz="1800" dirty="0" smtClean="0"/>
              <a:t>       In </a:t>
            </a:r>
            <a:r>
              <a:rPr lang="en-GB" sz="1800" b="1" dirty="0" smtClean="0"/>
              <a:t>fisheries</a:t>
            </a:r>
            <a:r>
              <a:rPr lang="en-GB" sz="1800" dirty="0" smtClean="0"/>
              <a:t>, the resource potential is abundant, particularly on the north and northwest coasts. Constraints on development are largely technological. Fishing, however, is an important occupation for the people living along the coastal fringe.</a:t>
            </a:r>
          </a:p>
          <a:p>
            <a:pPr>
              <a:buNone/>
            </a:pPr>
            <a:r>
              <a:rPr lang="en-GB" sz="1800" b="1" dirty="0" smtClean="0">
                <a:solidFill>
                  <a:schemeClr val="accent2">
                    <a:lumMod val="50000"/>
                  </a:schemeClr>
                </a:solidFill>
              </a:rPr>
              <a:t>                          </a:t>
            </a:r>
            <a:r>
              <a:rPr lang="en-GB" sz="2400" b="1" dirty="0" smtClean="0">
                <a:solidFill>
                  <a:schemeClr val="accent2">
                    <a:lumMod val="50000"/>
                  </a:schemeClr>
                </a:solidFill>
              </a:rPr>
              <a:t>Forestry </a:t>
            </a:r>
          </a:p>
          <a:p>
            <a:pPr>
              <a:buNone/>
            </a:pPr>
            <a:r>
              <a:rPr lang="en-GB" sz="1800" dirty="0" smtClean="0"/>
              <a:t>       </a:t>
            </a:r>
            <a:r>
              <a:rPr lang="en-GB" sz="1800" b="1" dirty="0" smtClean="0"/>
              <a:t>Forestry</a:t>
            </a:r>
            <a:r>
              <a:rPr lang="en-GB" sz="1800" dirty="0" smtClean="0"/>
              <a:t>  is relatively insignificant components of the economy. Forests had been cleared for settlement and agriculture at an estimated rate of 104,000 acres annually between 1956 and 1981. Extraction of timber and </a:t>
            </a:r>
            <a:r>
              <a:rPr lang="en-GB" sz="1800" dirty="0" err="1" smtClean="0"/>
              <a:t>fuelwood</a:t>
            </a:r>
            <a:r>
              <a:rPr lang="en-GB" sz="1800" dirty="0" smtClean="0"/>
              <a:t> from forests is constrained by environmental conservation.</a:t>
            </a:r>
            <a:endParaRPr lang="en-GB" sz="1800" b="1" dirty="0" smtClean="0">
              <a:solidFill>
                <a:schemeClr val="accent2">
                  <a:lumMod val="50000"/>
                </a:schemeClr>
              </a:solidFill>
            </a:endParaRPr>
          </a:p>
          <a:p>
            <a:endParaRPr lang="en-GB" sz="1800" dirty="0" smtClean="0"/>
          </a:p>
          <a:p>
            <a:endParaRPr lang="en-GB" sz="1800" dirty="0" smtClean="0"/>
          </a:p>
          <a:p>
            <a:endParaRPr lang="en-US" sz="1800" dirty="0" smtClean="0"/>
          </a:p>
          <a:p>
            <a:pPr>
              <a:buNone/>
            </a:pPr>
            <a:endParaRPr lang="en-US" sz="1800" b="1" dirty="0">
              <a:solidFill>
                <a:srgbClr val="002060"/>
              </a:solidFill>
            </a:endParaRPr>
          </a:p>
        </p:txBody>
      </p:sp>
    </p:spTree>
    <p:custDataLst>
      <p:tags r:id="rId1"/>
    </p:custData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en-GB" b="1" dirty="0" smtClean="0"/>
              <a:t>Industries</a:t>
            </a:r>
            <a:br>
              <a:rPr lang="en-GB" b="1" dirty="0" smtClean="0"/>
            </a:br>
            <a:endParaRPr lang="en-US" dirty="0"/>
          </a:p>
        </p:txBody>
      </p:sp>
      <p:sp>
        <p:nvSpPr>
          <p:cNvPr id="3" name="Content Placeholder 2"/>
          <p:cNvSpPr>
            <a:spLocks noGrp="1"/>
          </p:cNvSpPr>
          <p:nvPr>
            <p:ph idx="1"/>
          </p:nvPr>
        </p:nvSpPr>
        <p:spPr>
          <a:xfrm>
            <a:off x="0" y="642918"/>
            <a:ext cx="8929718" cy="5929354"/>
          </a:xfrm>
        </p:spPr>
        <p:txBody>
          <a:bodyPr>
            <a:normAutofit fontScale="92500" lnSpcReduction="10000"/>
          </a:bodyPr>
          <a:lstStyle/>
          <a:p>
            <a:pPr algn="just">
              <a:buNone/>
            </a:pPr>
            <a:r>
              <a:rPr lang="en-GB" sz="2600" dirty="0" smtClean="0">
                <a:solidFill>
                  <a:srgbClr val="00B050"/>
                </a:solidFill>
              </a:rPr>
              <a:t>     </a:t>
            </a:r>
            <a:r>
              <a:rPr lang="en-GB" sz="2600" b="1" dirty="0" smtClean="0">
                <a:solidFill>
                  <a:srgbClr val="00B050"/>
                </a:solidFill>
              </a:rPr>
              <a:t>Mining industry- </a:t>
            </a:r>
            <a:r>
              <a:rPr lang="en-GB" sz="2600" dirty="0" smtClean="0"/>
              <a:t>Sri </a:t>
            </a:r>
            <a:r>
              <a:rPr lang="en-GB" sz="2600" dirty="0"/>
              <a:t>Lanka’s mineral-extraction industries include mining of gemstones and graphite; excavation of beach sands containing </a:t>
            </a:r>
            <a:r>
              <a:rPr lang="en-GB" sz="2600" dirty="0" err="1"/>
              <a:t>ilmenite</a:t>
            </a:r>
            <a:r>
              <a:rPr lang="en-GB" sz="2600" dirty="0"/>
              <a:t> and monazite; and quarrying kaolin, apatite, quartz sand, clay, and salt. Among them, gem mining is the most important, producing high-value gemstones such as sapphire, ruby, and topaz, in addition to a variety of semiprecious stones, most of which reach foreign markets. Graphite, </a:t>
            </a:r>
            <a:r>
              <a:rPr lang="en-GB" sz="2600" dirty="0" smtClean="0"/>
              <a:t>limonite, </a:t>
            </a:r>
            <a:r>
              <a:rPr lang="en-GB" sz="2600" dirty="0"/>
              <a:t>and monazite, exported in </a:t>
            </a:r>
            <a:r>
              <a:rPr lang="en-GB" sz="2600" dirty="0" smtClean="0"/>
              <a:t>semi processed </a:t>
            </a:r>
            <a:r>
              <a:rPr lang="en-GB" sz="2600" dirty="0"/>
              <a:t>form, contribute on a small scale to Sri Lanka’s foreign earnings. The other minerals are used locally as raw materials in the manufacturing and construction industries</a:t>
            </a:r>
            <a:r>
              <a:rPr lang="en-GB" sz="2600" dirty="0" smtClean="0"/>
              <a:t>.</a:t>
            </a:r>
          </a:p>
          <a:p>
            <a:pPr algn="just">
              <a:buNone/>
            </a:pPr>
            <a:r>
              <a:rPr lang="en-GB" sz="2600" dirty="0" smtClean="0">
                <a:solidFill>
                  <a:srgbClr val="002060"/>
                </a:solidFill>
              </a:rPr>
              <a:t>     </a:t>
            </a:r>
            <a:r>
              <a:rPr lang="en-GB" sz="2600" b="1" dirty="0" smtClean="0">
                <a:solidFill>
                  <a:srgbClr val="002060"/>
                </a:solidFill>
              </a:rPr>
              <a:t>Rubber industry-</a:t>
            </a:r>
            <a:r>
              <a:rPr lang="en-GB" sz="2600" dirty="0" smtClean="0">
                <a:solidFill>
                  <a:srgbClr val="002060"/>
                </a:solidFill>
              </a:rPr>
              <a:t> </a:t>
            </a:r>
            <a:r>
              <a:rPr lang="en-GB" sz="2600" dirty="0" smtClean="0"/>
              <a:t>It is the world’s 6</a:t>
            </a:r>
            <a:r>
              <a:rPr lang="en-GB" sz="2600" baseline="30000" dirty="0" smtClean="0"/>
              <a:t>th</a:t>
            </a:r>
            <a:r>
              <a:rPr lang="en-GB" sz="2600" dirty="0" smtClean="0"/>
              <a:t> largest exporter and the 8</a:t>
            </a:r>
            <a:r>
              <a:rPr lang="en-GB" sz="2600" baseline="30000" dirty="0" smtClean="0"/>
              <a:t>th</a:t>
            </a:r>
            <a:r>
              <a:rPr lang="en-GB" sz="2600" dirty="0" smtClean="0"/>
              <a:t> largest natural rubber producing country.</a:t>
            </a:r>
          </a:p>
          <a:p>
            <a:pPr algn="just">
              <a:buNone/>
            </a:pPr>
            <a:r>
              <a:rPr lang="en-GB" sz="2600" b="1" dirty="0" smtClean="0"/>
              <a:t>     Coconut industry</a:t>
            </a:r>
          </a:p>
          <a:p>
            <a:pPr algn="just">
              <a:buNone/>
            </a:pPr>
            <a:r>
              <a:rPr lang="en-GB" sz="2600" b="1" dirty="0" smtClean="0"/>
              <a:t>     </a:t>
            </a:r>
            <a:r>
              <a:rPr lang="en-GB" sz="2600" b="1" dirty="0" smtClean="0">
                <a:solidFill>
                  <a:schemeClr val="accent6">
                    <a:lumMod val="75000"/>
                  </a:schemeClr>
                </a:solidFill>
              </a:rPr>
              <a:t>Tobacco industry</a:t>
            </a:r>
          </a:p>
          <a:p>
            <a:pPr algn="just">
              <a:buNone/>
            </a:pPr>
            <a:r>
              <a:rPr lang="en-GB" sz="2600" b="1" dirty="0" smtClean="0"/>
              <a:t>     Shipping industry</a:t>
            </a:r>
          </a:p>
          <a:p>
            <a:pPr algn="just">
              <a:buNone/>
            </a:pPr>
            <a:r>
              <a:rPr lang="en-GB" sz="2600" b="1" dirty="0" smtClean="0">
                <a:solidFill>
                  <a:srgbClr val="0070C0"/>
                </a:solidFill>
              </a:rPr>
              <a:t>     Petroleum industry</a:t>
            </a:r>
          </a:p>
          <a:p>
            <a:pPr>
              <a:buNone/>
            </a:pPr>
            <a:endParaRPr lang="en-GB" sz="2600" dirty="0"/>
          </a:p>
          <a:p>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fontScale="90000"/>
          </a:bodyPr>
          <a:lstStyle/>
          <a:p>
            <a:r>
              <a:rPr lang="en-GB" sz="3600" b="1" dirty="0" smtClean="0">
                <a:solidFill>
                  <a:srgbClr val="0070C0"/>
                </a:solidFill>
              </a:rPr>
              <a:t>Population </a:t>
            </a:r>
            <a:endParaRPr lang="en-US" sz="3600" b="1" dirty="0">
              <a:solidFill>
                <a:srgbClr val="0070C0"/>
              </a:solidFill>
            </a:endParaRPr>
          </a:p>
        </p:txBody>
      </p:sp>
      <p:sp>
        <p:nvSpPr>
          <p:cNvPr id="3" name="Content Placeholder 2"/>
          <p:cNvSpPr>
            <a:spLocks noGrp="1"/>
          </p:cNvSpPr>
          <p:nvPr>
            <p:ph idx="1"/>
          </p:nvPr>
        </p:nvSpPr>
        <p:spPr>
          <a:xfrm>
            <a:off x="457200" y="571480"/>
            <a:ext cx="8229600" cy="5929354"/>
          </a:xfrm>
        </p:spPr>
        <p:txBody>
          <a:bodyPr>
            <a:normAutofit fontScale="47500" lnSpcReduction="20000"/>
          </a:bodyPr>
          <a:lstStyle/>
          <a:p>
            <a:pPr algn="just"/>
            <a:r>
              <a:rPr lang="en-GB" sz="4400" dirty="0" smtClean="0"/>
              <a:t>At independence Sri Lanka had a population of about </a:t>
            </a:r>
            <a:r>
              <a:rPr lang="en-GB" sz="4400" b="1" dirty="0" smtClean="0"/>
              <a:t>6.5 million</a:t>
            </a:r>
            <a:r>
              <a:rPr lang="en-GB" sz="4400" dirty="0" smtClean="0"/>
              <a:t>, which by the early 1990s had increased to more than </a:t>
            </a:r>
            <a:r>
              <a:rPr lang="en-GB" sz="4400" b="1" dirty="0" smtClean="0"/>
              <a:t>17 million</a:t>
            </a:r>
            <a:r>
              <a:rPr lang="en-GB" sz="4400" dirty="0" smtClean="0"/>
              <a:t>. The </a:t>
            </a:r>
            <a:r>
              <a:rPr lang="en-GB" sz="4400" b="1" dirty="0" smtClean="0"/>
              <a:t>rate of population growth averaged about 2.6 percent annually up to the early 1970s and </a:t>
            </a:r>
            <a:r>
              <a:rPr lang="en-GB" sz="4400" dirty="0" smtClean="0"/>
              <a:t>declined steadily to below 1 percent at the turn of the 21st century. By the end of the civil war, the population had reached more than 21 million, but its growth rate remained below 1 percent well after the war.</a:t>
            </a:r>
          </a:p>
          <a:p>
            <a:pPr algn="just"/>
            <a:r>
              <a:rPr lang="en-GB" sz="4400" dirty="0" smtClean="0"/>
              <a:t>The population is young. </a:t>
            </a:r>
            <a:r>
              <a:rPr lang="en-GB" sz="4400" b="1" dirty="0" smtClean="0"/>
              <a:t>About one-fourth of the population is under the age of 15,</a:t>
            </a:r>
            <a:r>
              <a:rPr lang="en-GB" sz="4400" dirty="0" smtClean="0"/>
              <a:t> and nearly half of the population is under the age of 30. Life expectancy is 81 years for women and 74 years for men.</a:t>
            </a:r>
          </a:p>
          <a:p>
            <a:pPr algn="just"/>
            <a:r>
              <a:rPr lang="en-GB" sz="4400" dirty="0" smtClean="0"/>
              <a:t>Three ethnic groups—</a:t>
            </a:r>
            <a:r>
              <a:rPr lang="en-GB" sz="4400" b="1" dirty="0" smtClean="0"/>
              <a:t>Sinhalese</a:t>
            </a:r>
            <a:r>
              <a:rPr lang="en-GB" sz="4400" dirty="0" smtClean="0"/>
              <a:t>, </a:t>
            </a:r>
            <a:r>
              <a:rPr lang="en-GB" sz="4400" b="1" dirty="0" smtClean="0"/>
              <a:t>Tamil, </a:t>
            </a:r>
            <a:r>
              <a:rPr lang="en-GB" sz="4400" dirty="0" smtClean="0"/>
              <a:t>and </a:t>
            </a:r>
            <a:r>
              <a:rPr lang="en-GB" sz="4400" b="1" dirty="0" smtClean="0"/>
              <a:t>Muslim</a:t>
            </a:r>
            <a:r>
              <a:rPr lang="en-GB" sz="4400" dirty="0" smtClean="0"/>
              <a:t>—make up more than 99 percent of the country’s population</a:t>
            </a:r>
            <a:r>
              <a:rPr lang="en-GB" sz="4400" dirty="0"/>
              <a:t>,</a:t>
            </a:r>
            <a:r>
              <a:rPr lang="en-GB" sz="4400" dirty="0" smtClean="0"/>
              <a:t> with the Sinhalese, alone accounting for nearly three-fourths of the people.</a:t>
            </a:r>
          </a:p>
          <a:p>
            <a:pPr algn="just"/>
            <a:r>
              <a:rPr lang="en-GB" sz="4400" dirty="0" smtClean="0"/>
              <a:t>Among the principal ethnic groups, language and religion determine identity. While the mother tongue of the Sinhalese is</a:t>
            </a:r>
            <a:r>
              <a:rPr lang="en-GB" sz="4400" b="1" dirty="0" smtClean="0"/>
              <a:t> Sinhala—an </a:t>
            </a:r>
            <a:r>
              <a:rPr lang="en-GB" sz="4400" dirty="0" smtClean="0"/>
              <a:t>Indo-Aryan language—the </a:t>
            </a:r>
            <a:r>
              <a:rPr lang="en-GB" sz="4400" b="1" dirty="0" smtClean="0"/>
              <a:t>Tamils</a:t>
            </a:r>
            <a:r>
              <a:rPr lang="en-GB" sz="4400" dirty="0" smtClean="0"/>
              <a:t> speak the Dravidian language of Tamil. Again, while more than 90 percent of the Sinhalese are </a:t>
            </a:r>
            <a:r>
              <a:rPr lang="en-GB" sz="4400" b="1" dirty="0" smtClean="0"/>
              <a:t>Buddhists</a:t>
            </a:r>
            <a:r>
              <a:rPr lang="en-GB" sz="4400" dirty="0" smtClean="0"/>
              <a:t>, both Sri Lankan and Indian Tamils are overwhelmingly</a:t>
            </a:r>
            <a:r>
              <a:rPr lang="en-GB" sz="4400" b="1" dirty="0" smtClean="0"/>
              <a:t> Hindu</a:t>
            </a:r>
            <a:r>
              <a:rPr lang="en-GB" sz="4400" dirty="0" smtClean="0"/>
              <a:t>. The Muslims—adherents of Islam—usually speak Tamil. </a:t>
            </a:r>
            <a:r>
              <a:rPr lang="en-GB" sz="4400" b="1" dirty="0" smtClean="0"/>
              <a:t>Christianity </a:t>
            </a:r>
            <a:r>
              <a:rPr lang="en-GB" sz="4400" dirty="0" smtClean="0"/>
              <a:t>draws its followers (about 7 percent of the population) from among the Sinhalese, Tamil, and Burgher communities.</a:t>
            </a:r>
          </a:p>
          <a:p>
            <a:pPr algn="just"/>
            <a:endParaRPr lang="en-GB" sz="4400" dirty="0" smtClean="0"/>
          </a:p>
          <a:p>
            <a:pPr algn="just"/>
            <a:endParaRPr lang="en-GB" sz="4400" dirty="0" smtClean="0"/>
          </a:p>
          <a:p>
            <a:pPr algn="just"/>
            <a:endParaRPr lang="en-US" sz="4400" dirty="0" smtClean="0"/>
          </a:p>
          <a:p>
            <a:pPr algn="just"/>
            <a:endParaRPr lang="en-US" dirty="0"/>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Hello\Downloads\age-breakdown-bar-graph-Sri-Lanka.jpg"/>
          <p:cNvPicPr>
            <a:picLocks noChangeAspect="1" noChangeArrowheads="1"/>
          </p:cNvPicPr>
          <p:nvPr/>
        </p:nvPicPr>
        <p:blipFill>
          <a:blip r:embed="rId2"/>
          <a:srcRect/>
          <a:stretch>
            <a:fillRect/>
          </a:stretch>
        </p:blipFill>
        <p:spPr bwMode="auto">
          <a:xfrm>
            <a:off x="642910" y="1428750"/>
            <a:ext cx="7929618" cy="4786332"/>
          </a:xfrm>
          <a:prstGeom prst="rect">
            <a:avLst/>
          </a:prstGeom>
          <a:noFill/>
        </p:spPr>
      </p:pic>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Hello\Downloads\World-Data-religious-affiliation-pie-chart-Sri-Lanka.jpg"/>
          <p:cNvPicPr>
            <a:picLocks noChangeAspect="1" noChangeArrowheads="1"/>
          </p:cNvPicPr>
          <p:nvPr/>
        </p:nvPicPr>
        <p:blipFill>
          <a:blip r:embed="rId2"/>
          <a:srcRect/>
          <a:stretch>
            <a:fillRect/>
          </a:stretch>
        </p:blipFill>
        <p:spPr bwMode="auto">
          <a:xfrm>
            <a:off x="500034" y="857232"/>
            <a:ext cx="4071966" cy="4929222"/>
          </a:xfrm>
          <a:prstGeom prst="rect">
            <a:avLst/>
          </a:prstGeom>
          <a:noFill/>
        </p:spPr>
      </p:pic>
      <p:pic>
        <p:nvPicPr>
          <p:cNvPr id="27651" name="Picture 3" descr="C:\Users\Hello\Downloads\World-Data-pie-chart-Sri-Lanka.jpg"/>
          <p:cNvPicPr>
            <a:picLocks noChangeAspect="1" noChangeArrowheads="1"/>
          </p:cNvPicPr>
          <p:nvPr/>
        </p:nvPicPr>
        <p:blipFill>
          <a:blip r:embed="rId3"/>
          <a:srcRect/>
          <a:stretch>
            <a:fillRect/>
          </a:stretch>
        </p:blipFill>
        <p:spPr bwMode="auto">
          <a:xfrm>
            <a:off x="5857884" y="857232"/>
            <a:ext cx="3185005" cy="5000660"/>
          </a:xfrm>
          <a:prstGeom prst="rect">
            <a:avLst/>
          </a:prstGeom>
          <a:noFill/>
        </p:spPr>
      </p:pic>
      <p:sp>
        <p:nvSpPr>
          <p:cNvPr id="4" name="Snip Diagonal Corner Rectangle 3"/>
          <p:cNvSpPr/>
          <p:nvPr/>
        </p:nvSpPr>
        <p:spPr>
          <a:xfrm>
            <a:off x="0" y="0"/>
            <a:ext cx="9144000" cy="78581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smtClean="0">
                <a:solidFill>
                  <a:schemeClr val="tx2">
                    <a:lumMod val="50000"/>
                  </a:schemeClr>
                </a:solidFill>
              </a:rPr>
              <a:t>Demographic characteristics of Sri Lanka</a:t>
            </a:r>
            <a:endParaRPr lang="en-US" sz="3600" b="1" dirty="0">
              <a:solidFill>
                <a:schemeClr val="tx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Transportation</a:t>
            </a:r>
            <a:br>
              <a:rPr lang="en-GB" b="1" dirty="0" smtClean="0"/>
            </a:br>
            <a:endParaRPr lang="en-US" dirty="0"/>
          </a:p>
        </p:txBody>
      </p:sp>
      <p:sp>
        <p:nvSpPr>
          <p:cNvPr id="3" name="Content Placeholder 2"/>
          <p:cNvSpPr>
            <a:spLocks noGrp="1"/>
          </p:cNvSpPr>
          <p:nvPr>
            <p:ph idx="1"/>
          </p:nvPr>
        </p:nvSpPr>
        <p:spPr>
          <a:xfrm>
            <a:off x="214282" y="857232"/>
            <a:ext cx="8786874" cy="5786478"/>
          </a:xfrm>
        </p:spPr>
        <p:txBody>
          <a:bodyPr>
            <a:noAutofit/>
          </a:bodyPr>
          <a:lstStyle/>
          <a:p>
            <a:pPr algn="just"/>
            <a:r>
              <a:rPr lang="en-GB" sz="2400" dirty="0" smtClean="0"/>
              <a:t>Road </a:t>
            </a:r>
            <a:r>
              <a:rPr lang="en-GB" sz="2400" dirty="0"/>
              <a:t>and rail transport accounts for an overwhelmingly large share of the movement of people and commodities within Sri Lanka. In rail transport the government holds a monopoly. Passenger transport by road is shared by the government and the private sector. The private automobile remains a luxury that only the affluent can afford. The bicycle and the bullock cart are important modes of conveyance, especially in </a:t>
            </a:r>
            <a:r>
              <a:rPr lang="en-GB" sz="2400" dirty="0" smtClean="0"/>
              <a:t>rural </a:t>
            </a:r>
            <a:r>
              <a:rPr lang="en-GB" sz="2400" dirty="0"/>
              <a:t>areas.</a:t>
            </a:r>
          </a:p>
          <a:p>
            <a:pPr algn="just"/>
            <a:r>
              <a:rPr lang="en-GB" sz="2400" dirty="0" smtClean="0"/>
              <a:t>Sri Lankan </a:t>
            </a:r>
            <a:r>
              <a:rPr lang="en-GB" sz="2400" dirty="0"/>
              <a:t>Airlines (formerly Air Lanka), the national airline, operates regularly between its base at Colombo and dozens of major cities in </a:t>
            </a:r>
            <a:r>
              <a:rPr lang="en-GB" sz="2400" b="1" dirty="0"/>
              <a:t>Asia, Europe, and North America</a:t>
            </a:r>
            <a:r>
              <a:rPr lang="en-GB" sz="2400" dirty="0"/>
              <a:t>. The seaport of Colombo handles the bulk of Sri Lanka’s shipping, including some </a:t>
            </a:r>
            <a:r>
              <a:rPr lang="en-GB" sz="2400" dirty="0" err="1"/>
              <a:t>transshipments</a:t>
            </a:r>
            <a:r>
              <a:rPr lang="en-GB" sz="2400" dirty="0"/>
              <a:t> of the Indian ports. International cargo is also handled by the ports at </a:t>
            </a:r>
            <a:r>
              <a:rPr lang="en-GB" sz="2400" b="1" dirty="0" err="1"/>
              <a:t>Trincomalee</a:t>
            </a:r>
            <a:r>
              <a:rPr lang="en-GB" sz="2400" dirty="0"/>
              <a:t> and </a:t>
            </a:r>
            <a:r>
              <a:rPr lang="en-GB" sz="2400" b="1" dirty="0"/>
              <a:t>Galle</a:t>
            </a:r>
            <a:r>
              <a:rPr lang="en-GB" sz="2400" dirty="0"/>
              <a:t>.</a:t>
            </a:r>
          </a:p>
          <a:p>
            <a:pPr algn="just">
              <a:buNone/>
            </a:pPr>
            <a:endParaRPr lang="en-US" sz="24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normAutofit/>
          </a:bodyPr>
          <a:lstStyle/>
          <a:p>
            <a:r>
              <a:rPr lang="en-GB" dirty="0" smtClean="0"/>
              <a:t>Introduction </a:t>
            </a:r>
            <a:endParaRPr lang="en-US" dirty="0"/>
          </a:p>
        </p:txBody>
      </p:sp>
      <p:sp>
        <p:nvSpPr>
          <p:cNvPr id="3" name="Content Placeholder 2"/>
          <p:cNvSpPr>
            <a:spLocks noGrp="1"/>
          </p:cNvSpPr>
          <p:nvPr>
            <p:ph idx="1"/>
          </p:nvPr>
        </p:nvSpPr>
        <p:spPr>
          <a:xfrm>
            <a:off x="285720" y="714356"/>
            <a:ext cx="8643998" cy="5411807"/>
          </a:xfrm>
        </p:spPr>
        <p:txBody>
          <a:bodyPr>
            <a:noAutofit/>
          </a:bodyPr>
          <a:lstStyle/>
          <a:p>
            <a:pPr algn="just"/>
            <a:r>
              <a:rPr lang="en-GB" sz="2300" b="1" dirty="0" smtClean="0"/>
              <a:t>Sri Lanka</a:t>
            </a:r>
            <a:r>
              <a:rPr lang="en-GB" sz="2300" dirty="0" smtClean="0"/>
              <a:t>, formerly known </a:t>
            </a:r>
            <a:r>
              <a:rPr lang="en-GB" sz="2300" b="1" dirty="0" smtClean="0"/>
              <a:t>Ceylon</a:t>
            </a:r>
            <a:r>
              <a:rPr lang="en-GB" sz="2300" dirty="0" smtClean="0"/>
              <a:t>, is a island country lying in the Indian Ocean and separated from peninsular India</a:t>
            </a:r>
            <a:r>
              <a:rPr lang="en-GB" sz="2300" dirty="0"/>
              <a:t> </a:t>
            </a:r>
            <a:r>
              <a:rPr lang="en-GB" sz="2300" dirty="0" smtClean="0"/>
              <a:t>by the Palk Strait</a:t>
            </a:r>
            <a:r>
              <a:rPr lang="en-GB" sz="2300" dirty="0"/>
              <a:t>.</a:t>
            </a:r>
            <a:r>
              <a:rPr lang="en-GB" sz="2300" dirty="0" smtClean="0"/>
              <a:t> It is located between latitudes 5°55′ and 9°51′ N and longitudes 79°41′ and 81°53′ E and has a maximum length of 268 miles (432 km) and a maximum width of 139 miles (224 km).</a:t>
            </a:r>
          </a:p>
          <a:p>
            <a:pPr algn="just"/>
            <a:r>
              <a:rPr lang="en-GB" sz="2300" dirty="0" smtClean="0"/>
              <a:t>At a crossroads of maritime routes traversing the Indian Ocean, Sri Lanka has also been exposed to cultural influences from other Asian civilizations. Ancient Greek geographers called it </a:t>
            </a:r>
            <a:r>
              <a:rPr lang="en-GB" sz="2300" dirty="0" err="1" smtClean="0"/>
              <a:t>Taprobane</a:t>
            </a:r>
            <a:r>
              <a:rPr lang="en-GB" sz="2300" dirty="0" smtClean="0"/>
              <a:t>. Arabs referred to it as </a:t>
            </a:r>
            <a:r>
              <a:rPr lang="en-GB" sz="2300" dirty="0" err="1" smtClean="0"/>
              <a:t>Serendib</a:t>
            </a:r>
            <a:r>
              <a:rPr lang="en-GB" sz="2300" dirty="0"/>
              <a:t>.</a:t>
            </a:r>
            <a:r>
              <a:rPr lang="en-GB" sz="2300" dirty="0" smtClean="0"/>
              <a:t> Later European mapmakers called it Ceylon, a name still used occasionally for trade purposes. It officially became Sri Lanka in 1972. It is also known as pearl of Asia.</a:t>
            </a:r>
          </a:p>
          <a:p>
            <a:pPr algn="just"/>
            <a:r>
              <a:rPr lang="en-GB" sz="2300" dirty="0" smtClean="0"/>
              <a:t>In 1948, after nearly 150 years of British rule, Sri Lanka became an independent country, and it was admitted to the United Nations seven years later. The country is a member of the Commonwealth</a:t>
            </a:r>
            <a:r>
              <a:rPr lang="en-GB" sz="2300" dirty="0"/>
              <a:t> </a:t>
            </a:r>
            <a:r>
              <a:rPr lang="en-GB" sz="2300" dirty="0" smtClean="0"/>
              <a:t>and the South Asian Association for Regional Cooperation.</a:t>
            </a:r>
          </a:p>
          <a:p>
            <a:pPr algn="just"/>
            <a:endParaRPr lang="en-US" sz="2300" dirty="0" smtClean="0"/>
          </a:p>
          <a:p>
            <a:pPr algn="just"/>
            <a:endParaRPr lang="en-US" sz="2300"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Trade</a:t>
            </a:r>
            <a:br>
              <a:rPr lang="en-GB" b="1" dirty="0" smtClean="0"/>
            </a:br>
            <a:endParaRPr lang="en-US" dirty="0"/>
          </a:p>
        </p:txBody>
      </p:sp>
      <p:sp>
        <p:nvSpPr>
          <p:cNvPr id="3" name="Content Placeholder 2"/>
          <p:cNvSpPr>
            <a:spLocks noGrp="1"/>
          </p:cNvSpPr>
          <p:nvPr>
            <p:ph idx="1"/>
          </p:nvPr>
        </p:nvSpPr>
        <p:spPr>
          <a:xfrm>
            <a:off x="457200" y="857232"/>
            <a:ext cx="8229600" cy="5268931"/>
          </a:xfrm>
        </p:spPr>
        <p:txBody>
          <a:bodyPr>
            <a:normAutofit fontScale="85000" lnSpcReduction="10000"/>
          </a:bodyPr>
          <a:lstStyle/>
          <a:p>
            <a:r>
              <a:rPr lang="en-GB" dirty="0" smtClean="0"/>
              <a:t>Changes </a:t>
            </a:r>
            <a:r>
              <a:rPr lang="en-GB" dirty="0"/>
              <a:t>in agriculture and industry brought about a decline in the relative importance of plantation products among the exports and of food commodities among the imports. This, however, has not reduced the adverse balance in foreign trade from which the economy continues to suffer. Much of the trade deficit results from transactions with the industrialized countries of </a:t>
            </a:r>
            <a:r>
              <a:rPr lang="en-GB" b="1" dirty="0"/>
              <a:t>Asia, including India, China, and Japan</a:t>
            </a:r>
            <a:r>
              <a:rPr lang="en-GB" dirty="0"/>
              <a:t>, from which imported manufactured goods originate. </a:t>
            </a:r>
            <a:r>
              <a:rPr lang="en-GB" b="1" dirty="0"/>
              <a:t>Singapore and the United Arab Emirates</a:t>
            </a:r>
            <a:r>
              <a:rPr lang="en-GB" dirty="0"/>
              <a:t> are also major sources of imports. </a:t>
            </a:r>
            <a:r>
              <a:rPr lang="en-GB" b="1" dirty="0"/>
              <a:t>The United States, the United Kingdom, Italy, and Germany </a:t>
            </a:r>
            <a:r>
              <a:rPr lang="en-GB" dirty="0"/>
              <a:t>are all important export destinations.</a:t>
            </a:r>
          </a:p>
          <a:p>
            <a:endParaRPr lang="en-US" dirty="0"/>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Hello\Downloads\World-Data-export-destinations-pie-chart-Sri.jpg"/>
          <p:cNvPicPr>
            <a:picLocks noChangeAspect="1" noChangeArrowheads="1"/>
          </p:cNvPicPr>
          <p:nvPr/>
        </p:nvPicPr>
        <p:blipFill>
          <a:blip r:embed="rId2"/>
          <a:srcRect/>
          <a:stretch>
            <a:fillRect/>
          </a:stretch>
        </p:blipFill>
        <p:spPr bwMode="auto">
          <a:xfrm>
            <a:off x="357158" y="1071546"/>
            <a:ext cx="4071966" cy="4500594"/>
          </a:xfrm>
          <a:prstGeom prst="rect">
            <a:avLst/>
          </a:prstGeom>
          <a:noFill/>
        </p:spPr>
      </p:pic>
      <p:pic>
        <p:nvPicPr>
          <p:cNvPr id="28675" name="Picture 3" descr="C:\Users\Hello\Downloads\World-Data-import-sources-pie-chart-Sri.jpg"/>
          <p:cNvPicPr>
            <a:picLocks noChangeAspect="1" noChangeArrowheads="1"/>
          </p:cNvPicPr>
          <p:nvPr/>
        </p:nvPicPr>
        <p:blipFill>
          <a:blip r:embed="rId3"/>
          <a:srcRect/>
          <a:stretch>
            <a:fillRect/>
          </a:stretch>
        </p:blipFill>
        <p:spPr bwMode="auto">
          <a:xfrm>
            <a:off x="5286380" y="1000108"/>
            <a:ext cx="3643338" cy="4429156"/>
          </a:xfrm>
          <a:prstGeom prst="rect">
            <a:avLst/>
          </a:prstGeom>
          <a:noFill/>
        </p:spPr>
      </p:pic>
      <p:sp>
        <p:nvSpPr>
          <p:cNvPr id="4" name="Snip Diagonal Corner Rectangle 3"/>
          <p:cNvSpPr/>
          <p:nvPr/>
        </p:nvSpPr>
        <p:spPr>
          <a:xfrm>
            <a:off x="0" y="0"/>
            <a:ext cx="9144000" cy="85723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b="1" dirty="0" smtClean="0">
                <a:solidFill>
                  <a:srgbClr val="FFFF00"/>
                </a:solidFill>
              </a:rPr>
              <a:t>Trade of Sri Lanka</a:t>
            </a:r>
            <a:endParaRPr lang="en-US" sz="4000" b="1" dirty="0">
              <a:solidFill>
                <a:srgbClr val="FFFF0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Hello\Downloads\Sri-Lanka-boundaries-map-cities-locator.jpg"/>
          <p:cNvPicPr>
            <a:picLocks noChangeAspect="1" noChangeArrowheads="1"/>
          </p:cNvPicPr>
          <p:nvPr/>
        </p:nvPicPr>
        <p:blipFill>
          <a:blip r:embed="rId2"/>
          <a:srcRect/>
          <a:stretch>
            <a:fillRect/>
          </a:stretch>
        </p:blipFill>
        <p:spPr bwMode="auto">
          <a:xfrm>
            <a:off x="642910" y="1047750"/>
            <a:ext cx="7929618" cy="5524522"/>
          </a:xfrm>
          <a:prstGeom prst="rect">
            <a:avLst/>
          </a:prstGeom>
          <a:noFill/>
        </p:spPr>
      </p:pic>
      <p:sp>
        <p:nvSpPr>
          <p:cNvPr id="3" name="Snip Diagonal Corner Rectangle 2"/>
          <p:cNvSpPr/>
          <p:nvPr/>
        </p:nvSpPr>
        <p:spPr>
          <a:xfrm>
            <a:off x="642910" y="214290"/>
            <a:ext cx="7858180" cy="71438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b="1" dirty="0" smtClean="0">
                <a:solidFill>
                  <a:srgbClr val="002060"/>
                </a:solidFill>
              </a:rPr>
              <a:t>Location of Sri Lanka</a:t>
            </a:r>
            <a:endParaRPr lang="en-US" sz="5400" b="1" dirty="0">
              <a:solidFill>
                <a:srgbClr val="002060"/>
              </a:solidFill>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p:spPr>
        <p:txBody>
          <a:bodyPr>
            <a:normAutofit fontScale="90000"/>
          </a:bodyPr>
          <a:lstStyle/>
          <a:p>
            <a:r>
              <a:rPr lang="en-GB" b="1" dirty="0" smtClean="0">
                <a:solidFill>
                  <a:schemeClr val="tx2">
                    <a:lumMod val="75000"/>
                  </a:schemeClr>
                </a:solidFill>
              </a:rPr>
              <a:t>Geological Structure</a:t>
            </a:r>
            <a:endParaRPr lang="en-US" b="1" dirty="0">
              <a:solidFill>
                <a:schemeClr val="tx2">
                  <a:lumMod val="75000"/>
                </a:schemeClr>
              </a:solidFill>
            </a:endParaRPr>
          </a:p>
        </p:txBody>
      </p:sp>
      <p:sp>
        <p:nvSpPr>
          <p:cNvPr id="3" name="Content Placeholder 2"/>
          <p:cNvSpPr>
            <a:spLocks noGrp="1"/>
          </p:cNvSpPr>
          <p:nvPr>
            <p:ph idx="1"/>
          </p:nvPr>
        </p:nvSpPr>
        <p:spPr>
          <a:xfrm>
            <a:off x="457200" y="571480"/>
            <a:ext cx="8472518" cy="6143668"/>
          </a:xfrm>
        </p:spPr>
        <p:txBody>
          <a:bodyPr>
            <a:noAutofit/>
          </a:bodyPr>
          <a:lstStyle/>
          <a:p>
            <a:r>
              <a:rPr lang="en-GB" sz="2000" dirty="0" smtClean="0"/>
              <a:t>Geologically, the island of Sri Lanka is considered a </a:t>
            </a:r>
            <a:r>
              <a:rPr lang="en-GB" sz="2000" b="1" dirty="0" smtClean="0"/>
              <a:t>southerly extension of peninsular India , </a:t>
            </a:r>
            <a:r>
              <a:rPr lang="en-GB" sz="2000" dirty="0" smtClean="0"/>
              <a:t>with which it shares a continental shelf and some of its basic </a:t>
            </a:r>
            <a:r>
              <a:rPr lang="en-GB" sz="2000" dirty="0" err="1" smtClean="0"/>
              <a:t>lithologic</a:t>
            </a:r>
            <a:r>
              <a:rPr lang="en-GB" sz="2000" dirty="0" smtClean="0"/>
              <a:t> and geomorphic characteristics. Hard, </a:t>
            </a:r>
            <a:r>
              <a:rPr lang="en-GB" sz="2000" dirty="0" err="1" smtClean="0"/>
              <a:t>crystallin</a:t>
            </a:r>
            <a:r>
              <a:rPr lang="en-GB" sz="2000" dirty="0" smtClean="0"/>
              <a:t> rock formations, such as granite, gneisses, </a:t>
            </a:r>
            <a:r>
              <a:rPr lang="en-GB" sz="2000" dirty="0" err="1" smtClean="0"/>
              <a:t>khondalite</a:t>
            </a:r>
            <a:r>
              <a:rPr lang="en-GB" sz="2000" dirty="0" smtClean="0"/>
              <a:t> (a type of metamorphic rock), and quartzite, make up about nine-tenths of the island’s surface and subsurface.</a:t>
            </a:r>
          </a:p>
          <a:p>
            <a:r>
              <a:rPr lang="en-GB" sz="2000" dirty="0" smtClean="0"/>
              <a:t>More than 90% of Sri Lanka's surface lies on Precambrian</a:t>
            </a:r>
            <a:r>
              <a:rPr lang="en-GB" sz="2000" dirty="0"/>
              <a:t> </a:t>
            </a:r>
            <a:r>
              <a:rPr lang="en-GB" sz="2000" dirty="0" smtClean="0"/>
              <a:t>strata, some of it dating back 2 billion years. The </a:t>
            </a:r>
            <a:r>
              <a:rPr lang="en-GB" sz="2000" dirty="0" err="1" smtClean="0"/>
              <a:t>granulite</a:t>
            </a:r>
            <a:r>
              <a:rPr lang="en-GB" sz="2000" dirty="0" smtClean="0"/>
              <a:t> </a:t>
            </a:r>
            <a:r>
              <a:rPr lang="en-GB" sz="2000" dirty="0" err="1" smtClean="0"/>
              <a:t>facies</a:t>
            </a:r>
            <a:r>
              <a:rPr lang="en-GB" sz="2000" dirty="0" smtClean="0"/>
              <a:t> rocks of the Highland Series (gneisses </a:t>
            </a:r>
            <a:r>
              <a:rPr lang="en-GB" sz="2000" dirty="0" err="1" smtClean="0"/>
              <a:t>sillimanite</a:t>
            </a:r>
            <a:r>
              <a:rPr lang="en-GB" sz="2000" dirty="0" smtClean="0"/>
              <a:t>-graphite gneisses, quartzite, marbles, and some </a:t>
            </a:r>
            <a:r>
              <a:rPr lang="en-GB" sz="2000" dirty="0" err="1" smtClean="0"/>
              <a:t>charnockites</a:t>
            </a:r>
            <a:r>
              <a:rPr lang="en-GB" sz="2000" dirty="0" smtClean="0"/>
              <a:t>) make up most of the island and the </a:t>
            </a:r>
            <a:r>
              <a:rPr lang="en-GB" sz="2000" dirty="0" err="1" smtClean="0"/>
              <a:t>amphibolite</a:t>
            </a:r>
            <a:r>
              <a:rPr lang="en-GB" sz="2000" dirty="0" smtClean="0"/>
              <a:t> </a:t>
            </a:r>
            <a:r>
              <a:rPr lang="en-GB" sz="2000" dirty="0" err="1" smtClean="0"/>
              <a:t>facies</a:t>
            </a:r>
            <a:r>
              <a:rPr lang="en-GB" sz="2000" dirty="0" smtClean="0"/>
              <a:t> gneisses, granites, and granitic gneisses of the </a:t>
            </a:r>
            <a:r>
              <a:rPr lang="en-GB" sz="2000" dirty="0" err="1" smtClean="0"/>
              <a:t>Vinjayan</a:t>
            </a:r>
            <a:r>
              <a:rPr lang="en-GB" sz="2000" dirty="0" smtClean="0"/>
              <a:t> Series occur in the eastern and </a:t>
            </a:r>
            <a:r>
              <a:rPr lang="en-GB" sz="2000" dirty="0" err="1" smtClean="0"/>
              <a:t>southeastern</a:t>
            </a:r>
            <a:r>
              <a:rPr lang="en-GB" sz="2000" dirty="0" smtClean="0"/>
              <a:t> lowlands. Jurassic sediments are present today in very small areas near the western coast.</a:t>
            </a:r>
          </a:p>
          <a:p>
            <a:r>
              <a:rPr lang="en-GB" sz="2000" dirty="0" smtClean="0"/>
              <a:t>Miocene </a:t>
            </a:r>
            <a:r>
              <a:rPr lang="en-GB" sz="2000" dirty="0" err="1" smtClean="0"/>
              <a:t>limestones</a:t>
            </a:r>
            <a:r>
              <a:rPr lang="en-GB" sz="2000" dirty="0"/>
              <a:t> </a:t>
            </a:r>
            <a:r>
              <a:rPr lang="en-GB" sz="2000" dirty="0" smtClean="0"/>
              <a:t>underlie the </a:t>
            </a:r>
            <a:r>
              <a:rPr lang="en-GB" sz="2000" dirty="0" err="1" smtClean="0"/>
              <a:t>northwestern</a:t>
            </a:r>
            <a:r>
              <a:rPr lang="en-GB" sz="2000" dirty="0" smtClean="0"/>
              <a:t> part of the country and extend south in a relatively narrow belt along the west coast. The metamorphic rock surface was created by the transformation of ancient sediments under intense heat and pressure during mountain-building processes. The theory of plate tectonics suggests that these rocks and related rocks forming most of south India were part of a single southern landmass called </a:t>
            </a:r>
            <a:r>
              <a:rPr lang="en-GB" sz="2000" b="1" dirty="0" smtClean="0"/>
              <a:t>Gondwanaland.</a:t>
            </a:r>
            <a:endParaRPr lang="en-US" sz="2000" b="1" dirty="0" smtClean="0"/>
          </a:p>
          <a:p>
            <a:endParaRPr lang="en-US" sz="20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normAutofit/>
          </a:bodyPr>
          <a:lstStyle/>
          <a:p>
            <a:r>
              <a:rPr lang="en-GB" dirty="0" smtClean="0"/>
              <a:t>Relief</a:t>
            </a:r>
            <a:endParaRPr lang="en-US" dirty="0"/>
          </a:p>
        </p:txBody>
      </p:sp>
      <p:sp>
        <p:nvSpPr>
          <p:cNvPr id="3" name="Content Placeholder 2"/>
          <p:cNvSpPr>
            <a:spLocks noGrp="1"/>
          </p:cNvSpPr>
          <p:nvPr>
            <p:ph idx="1"/>
          </p:nvPr>
        </p:nvSpPr>
        <p:spPr>
          <a:xfrm>
            <a:off x="457200" y="785794"/>
            <a:ext cx="8229600" cy="5786478"/>
          </a:xfrm>
        </p:spPr>
        <p:txBody>
          <a:bodyPr>
            <a:noAutofit/>
          </a:bodyPr>
          <a:lstStyle/>
          <a:p>
            <a:pPr algn="just"/>
            <a:r>
              <a:rPr lang="en-GB" sz="2400" dirty="0" smtClean="0"/>
              <a:t>A roughly triangular mountainous area known as </a:t>
            </a:r>
            <a:r>
              <a:rPr lang="en-GB" sz="2400" b="1" u="sng" dirty="0" smtClean="0"/>
              <a:t>the Central Highlands</a:t>
            </a:r>
            <a:r>
              <a:rPr lang="en-GB" sz="2400" dirty="0" smtClean="0"/>
              <a:t> occupies the south-central region of Sri Lanka and is the heart of the country.  This highland mass is surrounded by a diverse plain, the general elevation of which ranges from sea level to about 1,000 feet (300 metres). This plain accounts for about five-sixths of the country’s total area.</a:t>
            </a:r>
          </a:p>
          <a:p>
            <a:pPr algn="just"/>
            <a:r>
              <a:rPr lang="en-GB" sz="2400" dirty="0" smtClean="0"/>
              <a:t>The Central Highlands have a highly dissected terrain consisting of a unique arrangement of plateaus, ridges, escarpments, </a:t>
            </a:r>
            <a:r>
              <a:rPr lang="en-GB" sz="2400" dirty="0" err="1" smtClean="0"/>
              <a:t>intermontane</a:t>
            </a:r>
            <a:r>
              <a:rPr lang="en-GB" sz="2400" dirty="0" smtClean="0"/>
              <a:t> basins, and valleys. Sri Lanka’s highest </a:t>
            </a:r>
            <a:r>
              <a:rPr lang="en-GB" sz="2400" b="1" dirty="0" smtClean="0"/>
              <a:t>mountains—</a:t>
            </a:r>
            <a:r>
              <a:rPr lang="en-GB" sz="2400" b="1" dirty="0" err="1" smtClean="0"/>
              <a:t>Pidurutalagala</a:t>
            </a:r>
            <a:r>
              <a:rPr lang="en-GB" sz="2400" b="1" dirty="0" smtClean="0"/>
              <a:t> at 8,281 feet (2,524 metres), </a:t>
            </a:r>
            <a:r>
              <a:rPr lang="en-GB" sz="2400" b="1" dirty="0" err="1" smtClean="0"/>
              <a:t>Kirigalpotta</a:t>
            </a:r>
            <a:r>
              <a:rPr lang="en-GB" sz="2400" b="1" dirty="0" smtClean="0"/>
              <a:t> at 7,858 feet, and Adam’s Peak (Sri </a:t>
            </a:r>
            <a:r>
              <a:rPr lang="en-GB" sz="2400" b="1" dirty="0" err="1" smtClean="0"/>
              <a:t>Pada</a:t>
            </a:r>
            <a:r>
              <a:rPr lang="en-GB" sz="2400" b="1" dirty="0" smtClean="0"/>
              <a:t>) at 7,559 feet—are found in this area</a:t>
            </a:r>
            <a:r>
              <a:rPr lang="en-GB" sz="2400" dirty="0" smtClean="0"/>
              <a:t>. The highlands, except on their western and </a:t>
            </a:r>
            <a:r>
              <a:rPr lang="en-GB" sz="2400" dirty="0" err="1" smtClean="0"/>
              <a:t>southwestern</a:t>
            </a:r>
            <a:r>
              <a:rPr lang="en-GB" sz="2400" dirty="0" smtClean="0"/>
              <a:t> flanks, are sharply defined by a series of escarpments, the most spectacular being the so-called World’s End, a near-vertical precipice of about 4,000 feet.</a:t>
            </a:r>
          </a:p>
          <a:p>
            <a:pPr algn="just"/>
            <a:endParaRPr lang="en-US" sz="2400" dirty="0" smtClean="0"/>
          </a:p>
          <a:p>
            <a:pPr algn="just"/>
            <a:endParaRPr lang="en-US" sz="24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28604"/>
          </a:xfrm>
        </p:spPr>
        <p:txBody>
          <a:bodyPr>
            <a:normAutofit fontScale="90000"/>
          </a:bodyPr>
          <a:lstStyle/>
          <a:p>
            <a:r>
              <a:rPr lang="en-GB" b="1" dirty="0" smtClean="0"/>
              <a:t>Relief </a:t>
            </a:r>
            <a:endParaRPr lang="en-US" b="1" dirty="0"/>
          </a:p>
        </p:txBody>
      </p:sp>
      <p:sp>
        <p:nvSpPr>
          <p:cNvPr id="3" name="Content Placeholder 2"/>
          <p:cNvSpPr>
            <a:spLocks noGrp="1"/>
          </p:cNvSpPr>
          <p:nvPr>
            <p:ph idx="1"/>
          </p:nvPr>
        </p:nvSpPr>
        <p:spPr>
          <a:xfrm>
            <a:off x="457200" y="714356"/>
            <a:ext cx="8229600" cy="5411807"/>
          </a:xfrm>
        </p:spPr>
        <p:txBody>
          <a:bodyPr>
            <a:noAutofit/>
          </a:bodyPr>
          <a:lstStyle/>
          <a:p>
            <a:pPr algn="just"/>
            <a:r>
              <a:rPr lang="en-GB" sz="2400" dirty="0" smtClean="0"/>
              <a:t>The plain that surrounds the Central Highlands does not have an entirely flat and featureless terrain. To the north and northeast of the highlands, the plain is traversed by low</a:t>
            </a:r>
            <a:r>
              <a:rPr lang="en-GB" sz="2400" dirty="0"/>
              <a:t> </a:t>
            </a:r>
            <a:r>
              <a:rPr lang="en-GB" sz="2400" dirty="0" smtClean="0"/>
              <a:t>ridges that decrease in altitude as they approach the coast. The western and </a:t>
            </a:r>
            <a:r>
              <a:rPr lang="en-GB" sz="2400" dirty="0" err="1" smtClean="0"/>
              <a:t>southwestern</a:t>
            </a:r>
            <a:r>
              <a:rPr lang="en-GB" sz="2400" dirty="0" smtClean="0"/>
              <a:t> parts of the plain feature alternating ridges and valleys running parallel to the coast and increasing in elevation toward the interior to merge imperceptibly with the highland mass. Elsewhere the flatness of the plain is sporadically interrupted by rocky buttes and mounds, some of which reach elevations of more than 1,000 feet. The plain is fringed by a coast consisting mostly of sandy beaches, spits, and lagoons. Over a few stretches of the coast there are rocky promontories and cliffs, deep-water bays, and offshore islets.</a:t>
            </a:r>
          </a:p>
          <a:p>
            <a:pPr algn="just"/>
            <a:endParaRPr lang="en-US" sz="2400" dirty="0"/>
          </a:p>
        </p:txBody>
      </p:sp>
    </p:spTree>
    <p:custDataLst>
      <p:tags r:id="rId1"/>
    </p:custData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Hello\Downloads\240px-Topography_Sri_Lanka.jpg"/>
          <p:cNvPicPr>
            <a:picLocks noChangeAspect="1" noChangeArrowheads="1"/>
          </p:cNvPicPr>
          <p:nvPr/>
        </p:nvPicPr>
        <p:blipFill>
          <a:blip r:embed="rId3"/>
          <a:srcRect/>
          <a:stretch>
            <a:fillRect/>
          </a:stretch>
        </p:blipFill>
        <p:spPr bwMode="auto">
          <a:xfrm>
            <a:off x="285720" y="1214422"/>
            <a:ext cx="4929222" cy="5427682"/>
          </a:xfrm>
          <a:prstGeom prst="rect">
            <a:avLst/>
          </a:prstGeom>
          <a:noFill/>
        </p:spPr>
      </p:pic>
      <p:sp>
        <p:nvSpPr>
          <p:cNvPr id="3" name="Snip Diagonal Corner Rectangle 2"/>
          <p:cNvSpPr/>
          <p:nvPr/>
        </p:nvSpPr>
        <p:spPr>
          <a:xfrm>
            <a:off x="214282" y="142852"/>
            <a:ext cx="8715436" cy="785818"/>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t>Fig. Relief  map of Sri Lanka</a:t>
            </a:r>
            <a:endParaRPr lang="en-US" sz="3600" dirty="0"/>
          </a:p>
        </p:txBody>
      </p:sp>
      <p:sp>
        <p:nvSpPr>
          <p:cNvPr id="4" name="Left Arrow 3"/>
          <p:cNvSpPr/>
          <p:nvPr/>
        </p:nvSpPr>
        <p:spPr>
          <a:xfrm rot="20639775">
            <a:off x="2714612" y="3071810"/>
            <a:ext cx="5072098" cy="13573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smtClean="0">
                <a:solidFill>
                  <a:srgbClr val="FFFF00"/>
                </a:solidFill>
              </a:rPr>
              <a:t>The Central Highland</a:t>
            </a:r>
            <a:endParaRPr lang="en-US" sz="2800" b="1" dirty="0">
              <a:solidFill>
                <a:srgbClr val="FFFF00"/>
              </a:solidFill>
            </a:endParaRPr>
          </a:p>
        </p:txBody>
      </p:sp>
    </p:spTree>
    <p:custDataLst>
      <p:tags r:id="rId1"/>
    </p:custData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Autofit/>
          </a:bodyPr>
          <a:lstStyle/>
          <a:p>
            <a:r>
              <a:rPr lang="en-GB" b="1" dirty="0" smtClean="0">
                <a:solidFill>
                  <a:schemeClr val="tx2">
                    <a:lumMod val="60000"/>
                    <a:lumOff val="40000"/>
                  </a:schemeClr>
                </a:solidFill>
              </a:rPr>
              <a:t>Climate</a:t>
            </a:r>
            <a:endParaRPr lang="en-US" b="1" dirty="0">
              <a:solidFill>
                <a:schemeClr val="tx2">
                  <a:lumMod val="60000"/>
                  <a:lumOff val="40000"/>
                </a:schemeClr>
              </a:solidFill>
            </a:endParaRPr>
          </a:p>
        </p:txBody>
      </p:sp>
      <p:sp>
        <p:nvSpPr>
          <p:cNvPr id="3" name="Content Placeholder 2"/>
          <p:cNvSpPr>
            <a:spLocks noGrp="1"/>
          </p:cNvSpPr>
          <p:nvPr>
            <p:ph idx="1"/>
          </p:nvPr>
        </p:nvSpPr>
        <p:spPr>
          <a:xfrm>
            <a:off x="0" y="714356"/>
            <a:ext cx="9144000" cy="5643602"/>
          </a:xfrm>
        </p:spPr>
        <p:txBody>
          <a:bodyPr>
            <a:noAutofit/>
          </a:bodyPr>
          <a:lstStyle/>
          <a:p>
            <a:pPr algn="just"/>
            <a:r>
              <a:rPr lang="en-GB" sz="2000" dirty="0" smtClean="0"/>
              <a:t>Sri Lanka’s tropical location ensures perennially high temperatures, with monthly averages between </a:t>
            </a:r>
            <a:r>
              <a:rPr lang="en-GB" sz="2000" b="1" dirty="0" smtClean="0"/>
              <a:t>72 °F (22 °C) and 92 °F (33 °C) in the lowlands</a:t>
            </a:r>
            <a:r>
              <a:rPr lang="en-GB" sz="2000" dirty="0" smtClean="0"/>
              <a:t>. In the Central Highlands, higher altitudes account for lower temperatures, with monthly averages between </a:t>
            </a:r>
            <a:r>
              <a:rPr lang="en-GB" sz="2000" b="1" dirty="0" smtClean="0"/>
              <a:t>44 °F (7 °C) and 71 °F (21.6 °C).</a:t>
            </a:r>
          </a:p>
          <a:p>
            <a:pPr algn="just"/>
            <a:r>
              <a:rPr lang="en-GB" sz="2000" dirty="0" smtClean="0"/>
              <a:t>Rainfall is the conspicuous factor in the seasonal and diurnal variations of the climate of Sri Lanka. Most parts of the country receive an average annual rainfall of more than </a:t>
            </a:r>
            <a:r>
              <a:rPr lang="en-GB" sz="2000" b="1" dirty="0" smtClean="0"/>
              <a:t>50 inches (1,270 mm). </a:t>
            </a:r>
            <a:r>
              <a:rPr lang="en-GB" sz="2000" dirty="0" smtClean="0"/>
              <a:t>However, regional differences in the amount of rain, its seasonality, and its variability and effectiveness have formed the basis of a distinction in Sri Lanka between a Wet Zone and a Dry Zone. In the former area, which covers the </a:t>
            </a:r>
            <a:r>
              <a:rPr lang="en-GB" sz="2000" dirty="0" err="1" smtClean="0"/>
              <a:t>southwestern</a:t>
            </a:r>
            <a:r>
              <a:rPr lang="en-GB" sz="2000" dirty="0" smtClean="0"/>
              <a:t> quadrant of the island (including the highlands), the rainfall is heavy (annual averages range from 98 inches along the coast to more than 150 inches in the highlands) and seasonally well distributed (although a greater part of the rain comes from </a:t>
            </a:r>
            <a:r>
              <a:rPr lang="en-GB" sz="2000" b="1" dirty="0" smtClean="0"/>
              <a:t>the southwest monsoon</a:t>
            </a:r>
            <a:r>
              <a:rPr lang="en-GB" sz="2000" dirty="0" smtClean="0"/>
              <a:t> from May to September). Rainfall deviates relatively little each year from the annual averages and is effective enough to maintain soil moisture and surface drainage throughout the year. </a:t>
            </a:r>
            <a:r>
              <a:rPr lang="en-GB" sz="2000" b="1" dirty="0" smtClean="0"/>
              <a:t>Over the rest of the island—the Dry Zone—annual totals of rain range from 30 to 70 inches in the different areas </a:t>
            </a:r>
            <a:r>
              <a:rPr lang="en-GB" sz="2000" dirty="0" smtClean="0"/>
              <a:t>(much of it being received during the northeast monsoon season from November to January). Droughts that persist for more than three months are common.</a:t>
            </a:r>
          </a:p>
          <a:p>
            <a:pPr algn="just"/>
            <a:endParaRPr lang="en-US" sz="20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Hello\Downloads\800px-Koppen-Geiger_Map_LKA_present.svg.png"/>
          <p:cNvPicPr>
            <a:picLocks noChangeAspect="1" noChangeArrowheads="1"/>
          </p:cNvPicPr>
          <p:nvPr/>
        </p:nvPicPr>
        <p:blipFill>
          <a:blip r:embed="rId3"/>
          <a:srcRect/>
          <a:stretch>
            <a:fillRect/>
          </a:stretch>
        </p:blipFill>
        <p:spPr bwMode="auto">
          <a:xfrm>
            <a:off x="0" y="857231"/>
            <a:ext cx="9144000" cy="6000769"/>
          </a:xfrm>
          <a:prstGeom prst="rect">
            <a:avLst/>
          </a:prstGeom>
          <a:noFill/>
        </p:spPr>
      </p:pic>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TotalTime>
  <Words>566</Words>
  <Application>Microsoft Office PowerPoint</Application>
  <PresentationFormat>On-screen Show (4:3)</PresentationFormat>
  <Paragraphs>73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Geographical Account  of  Sri Lanka</vt:lpstr>
      <vt:lpstr>Introduction </vt:lpstr>
      <vt:lpstr>Slide 3</vt:lpstr>
      <vt:lpstr>Geological Structure</vt:lpstr>
      <vt:lpstr>Relief</vt:lpstr>
      <vt:lpstr>Relief </vt:lpstr>
      <vt:lpstr>Slide 7</vt:lpstr>
      <vt:lpstr>Climate</vt:lpstr>
      <vt:lpstr>Slide 9</vt:lpstr>
      <vt:lpstr>Slide 10</vt:lpstr>
      <vt:lpstr>Drainage </vt:lpstr>
      <vt:lpstr>Soils </vt:lpstr>
      <vt:lpstr>Natural Vegetation &amp; Wild life</vt:lpstr>
      <vt:lpstr>Economic activities</vt:lpstr>
      <vt:lpstr>Industries </vt:lpstr>
      <vt:lpstr>Population </vt:lpstr>
      <vt:lpstr>Slide 17</vt:lpstr>
      <vt:lpstr>Slide 18</vt:lpstr>
      <vt:lpstr>Transportation </vt:lpstr>
      <vt:lpstr>Trade </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Hello</dc:creator>
  <cp:lastModifiedBy>Hello</cp:lastModifiedBy>
  <cp:revision>33</cp:revision>
  <dcterms:created xsi:type="dcterms:W3CDTF">2020-08-21T06:09:16Z</dcterms:created>
  <dcterms:modified xsi:type="dcterms:W3CDTF">2021-06-26T12:17:12Z</dcterms:modified>
</cp:coreProperties>
</file>